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83" r:id="rId2"/>
    <p:sldId id="324" r:id="rId3"/>
    <p:sldId id="302" r:id="rId4"/>
    <p:sldId id="286" r:id="rId5"/>
    <p:sldId id="290" r:id="rId6"/>
    <p:sldId id="297" r:id="rId7"/>
    <p:sldId id="296" r:id="rId8"/>
    <p:sldId id="282" r:id="rId9"/>
    <p:sldId id="279" r:id="rId10"/>
    <p:sldId id="281" r:id="rId11"/>
    <p:sldId id="280" r:id="rId12"/>
    <p:sldId id="277" r:id="rId13"/>
    <p:sldId id="298" r:id="rId14"/>
    <p:sldId id="294" r:id="rId15"/>
    <p:sldId id="323" r:id="rId16"/>
    <p:sldId id="326" r:id="rId17"/>
    <p:sldId id="327" r:id="rId18"/>
    <p:sldId id="328" r:id="rId19"/>
    <p:sldId id="329" r:id="rId20"/>
    <p:sldId id="330" r:id="rId21"/>
    <p:sldId id="331" r:id="rId22"/>
    <p:sldId id="317" r:id="rId23"/>
    <p:sldId id="318" r:id="rId24"/>
    <p:sldId id="295" r:id="rId25"/>
    <p:sldId id="293" r:id="rId26"/>
    <p:sldId id="292" r:id="rId27"/>
    <p:sldId id="332" r:id="rId28"/>
    <p:sldId id="300" r:id="rId29"/>
    <p:sldId id="288" r:id="rId30"/>
    <p:sldId id="291" r:id="rId31"/>
    <p:sldId id="301" r:id="rId32"/>
    <p:sldId id="272" r:id="rId33"/>
    <p:sldId id="306" r:id="rId34"/>
    <p:sldId id="307" r:id="rId35"/>
    <p:sldId id="259" r:id="rId36"/>
    <p:sldId id="258" r:id="rId37"/>
    <p:sldId id="260" r:id="rId38"/>
    <p:sldId id="261" r:id="rId39"/>
    <p:sldId id="264" r:id="rId40"/>
    <p:sldId id="263" r:id="rId41"/>
    <p:sldId id="287" r:id="rId42"/>
    <p:sldId id="305" r:id="rId43"/>
    <p:sldId id="308" r:id="rId44"/>
    <p:sldId id="309" r:id="rId45"/>
    <p:sldId id="310" r:id="rId46"/>
    <p:sldId id="314" r:id="rId47"/>
    <p:sldId id="312" r:id="rId48"/>
    <p:sldId id="311" r:id="rId49"/>
    <p:sldId id="315" r:id="rId50"/>
    <p:sldId id="32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AFC-4FF1-A23C-119EA038DC82}"/>
              </c:ext>
            </c:extLst>
          </c:dPt>
          <c:cat>
            <c:strRef>
              <c:f>Sheet1!$C$104:$C$106</c:f>
              <c:strCache>
                <c:ptCount val="3"/>
                <c:pt idx="0">
                  <c:v>Viewed (&gt;1 million)</c:v>
                </c:pt>
                <c:pt idx="1">
                  <c:v>Clicked (N = 1,424)</c:v>
                </c:pt>
                <c:pt idx="2">
                  <c:v>Signed-up (N = 17)</c:v>
                </c:pt>
              </c:strCache>
            </c:strRef>
          </c:cat>
          <c:val>
            <c:numRef>
              <c:f>Sheet1!$D$104:$D$106</c:f>
              <c:numCache>
                <c:formatCode>General</c:formatCode>
                <c:ptCount val="3"/>
                <c:pt idx="0">
                  <c:v>1067450</c:v>
                </c:pt>
                <c:pt idx="1">
                  <c:v>1424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C-4FF1-A23C-119EA038D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/>
      </c:of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348A0-D55B-4CC8-AA99-9B325FE954AA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E45C-C330-4CB2-A098-0C0EC6B65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2E08-2BB9-4C46-87D1-6856B297E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weren’t asking so much of people (e.g., quick survey), this would have likely been more successful.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2E08-2BB9-4C46-87D1-6856B297E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0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2E08-2BB9-4C46-87D1-6856B297E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76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77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3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6FF8-5992-42CF-A949-E24E56DC7E4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67EE0F-BC0D-4CED-ACC1-61273B0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nap ITC" panose="04040A07060A02020202" pitchFamily="82" charset="0"/>
              </a:rPr>
              <a:t>Thrills! </a:t>
            </a:r>
            <a:r>
              <a:rPr lang="en-US" dirty="0" smtClean="0"/>
              <a:t>&amp; </a:t>
            </a:r>
            <a:r>
              <a:rPr lang="en-US" sz="6600" b="1" dirty="0" smtClean="0">
                <a:latin typeface="Chiller" panose="04020404031007020602" pitchFamily="82" charset="0"/>
              </a:rPr>
              <a:t>Chills</a:t>
            </a:r>
            <a:r>
              <a:rPr lang="en-US" dirty="0" smtClean="0"/>
              <a:t> of Online Data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95" y="4361384"/>
            <a:ext cx="5826719" cy="1623780"/>
          </a:xfrm>
        </p:spPr>
        <p:txBody>
          <a:bodyPr>
            <a:normAutofit/>
          </a:bodyPr>
          <a:lstStyle/>
          <a:p>
            <a:r>
              <a:rPr lang="en-US" dirty="0" smtClean="0"/>
              <a:t>Brian D. Doss, Ph.D.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University of Miami</a:t>
            </a:r>
          </a:p>
          <a:p>
            <a:r>
              <a:rPr lang="en-US" dirty="0" smtClean="0"/>
              <a:t>bdoss@miami.edu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7" y="250167"/>
            <a:ext cx="8598243" cy="6319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9140" y="341334"/>
            <a:ext cx="2386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nap ITC" panose="04040A07060A02020202" pitchFamily="82" charset="0"/>
              </a:rPr>
              <a:t>Thrill</a:t>
            </a:r>
            <a:r>
              <a:rPr lang="en-US" sz="2400" dirty="0" smtClean="0">
                <a:latin typeface="Snap ITC" panose="04040A07060A02020202" pitchFamily="82" charset="0"/>
              </a:rPr>
              <a:t>! </a:t>
            </a:r>
            <a:r>
              <a:rPr lang="en-US" sz="2400" dirty="0"/>
              <a:t>&amp; </a:t>
            </a:r>
            <a:r>
              <a:rPr lang="en-US" sz="2800" dirty="0">
                <a:latin typeface="Chiller" panose="04020404031007020602" pitchFamily="82" charset="0"/>
              </a:rPr>
              <a:t>Chill</a:t>
            </a:r>
            <a:r>
              <a:rPr lang="en-US" sz="2400" dirty="0" smtClean="0">
                <a:latin typeface="Edmunds" panose="02000000000000000000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3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5" y="267420"/>
            <a:ext cx="8524469" cy="6265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1195" y="267420"/>
            <a:ext cx="983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iller" panose="04020404031007020602" pitchFamily="82" charset="0"/>
              </a:rPr>
              <a:t>Chill</a:t>
            </a:r>
            <a:r>
              <a:rPr lang="en-US" sz="2400" dirty="0" smtClean="0">
                <a:latin typeface="Edmunds" panose="02000000000000000000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3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" y="332842"/>
            <a:ext cx="8396564" cy="6171475"/>
          </a:xfrm>
        </p:spPr>
      </p:pic>
      <p:sp>
        <p:nvSpPr>
          <p:cNvPr id="3" name="Rectangle 2"/>
          <p:cNvSpPr/>
          <p:nvPr/>
        </p:nvSpPr>
        <p:spPr>
          <a:xfrm>
            <a:off x="4600667" y="332842"/>
            <a:ext cx="983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iller" panose="04020404031007020602" pitchFamily="82" charset="0"/>
              </a:rPr>
              <a:t>Chill</a:t>
            </a:r>
            <a:r>
              <a:rPr lang="en-US" sz="2400" dirty="0" smtClean="0">
                <a:latin typeface="Edmunds" panose="02000000000000000000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0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431322"/>
            <a:ext cx="6472688" cy="1119516"/>
          </a:xfrm>
        </p:spPr>
        <p:txBody>
          <a:bodyPr>
            <a:noAutofit/>
          </a:bodyPr>
          <a:lstStyle/>
          <a:p>
            <a:r>
              <a:rPr lang="en-US" dirty="0" smtClean="0"/>
              <a:t>Representativeness – </a:t>
            </a:r>
            <a:br>
              <a:rPr lang="en-US" dirty="0" smtClean="0"/>
            </a:br>
            <a:r>
              <a:rPr lang="en-US" dirty="0" smtClean="0">
                <a:latin typeface="Snap ITC" panose="04040A07060A02020202" pitchFamily="82" charset="0"/>
              </a:rPr>
              <a:t>Thrill! </a:t>
            </a:r>
            <a:r>
              <a:rPr lang="en-US" dirty="0" smtClean="0"/>
              <a:t>&amp; </a:t>
            </a:r>
            <a:r>
              <a:rPr lang="en-US" sz="4000" b="1" dirty="0" smtClean="0">
                <a:latin typeface="Chiller" panose="04020404031007020602" pitchFamily="82" charset="0"/>
              </a:rPr>
              <a:t>Chill</a:t>
            </a:r>
            <a:endParaRPr lang="en-US" sz="4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733909"/>
            <a:ext cx="6636590" cy="47962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Better than undergraduate samples</a:t>
            </a:r>
          </a:p>
          <a:p>
            <a:pPr lvl="1"/>
            <a:r>
              <a:rPr lang="en-US" sz="2000" dirty="0" smtClean="0"/>
              <a:t>A lot of what we know about relationships (especially from social psychology) is from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(female) college students.</a:t>
            </a:r>
          </a:p>
          <a:p>
            <a:r>
              <a:rPr lang="en-US" sz="2200" dirty="0" smtClean="0"/>
              <a:t>But how representative are they?</a:t>
            </a:r>
          </a:p>
          <a:p>
            <a:pPr lvl="1"/>
            <a:r>
              <a:rPr lang="en-US" sz="2000" dirty="0" smtClean="0"/>
              <a:t>Internet users in general</a:t>
            </a:r>
          </a:p>
          <a:p>
            <a:pPr lvl="1"/>
            <a:r>
              <a:rPr lang="en-US" sz="2000" dirty="0" smtClean="0"/>
              <a:t>Internet you pick to be in your study</a:t>
            </a:r>
          </a:p>
        </p:txBody>
      </p:sp>
    </p:spTree>
    <p:extLst>
      <p:ext uri="{BB962C8B-B14F-4D97-AF65-F5344CB8AC3E}">
        <p14:creationId xmlns:p14="http://schemas.microsoft.com/office/powerpoint/2010/main" val="22163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92458"/>
            <a:ext cx="6472688" cy="745725"/>
          </a:xfrm>
        </p:spPr>
        <p:txBody>
          <a:bodyPr/>
          <a:lstStyle/>
          <a:p>
            <a:r>
              <a:rPr lang="en-US" dirty="0"/>
              <a:t>Representativeness – </a:t>
            </a:r>
            <a:r>
              <a:rPr lang="en-US" dirty="0">
                <a:latin typeface="Snap ITC" panose="04040A07060A02020202" pitchFamily="82" charset="0"/>
              </a:rPr>
              <a:t>Thrill!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509204"/>
            <a:ext cx="6472688" cy="50209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 can select for samples with specific characteristics</a:t>
            </a:r>
          </a:p>
          <a:p>
            <a:pPr lvl="1"/>
            <a:r>
              <a:rPr lang="en-US" sz="2200" dirty="0" smtClean="0"/>
              <a:t>Facebook advertising</a:t>
            </a:r>
          </a:p>
          <a:p>
            <a:pPr lvl="2"/>
            <a:r>
              <a:rPr lang="en-US" sz="2000" dirty="0" smtClean="0"/>
              <a:t>Demographics, interests, friends, etc.</a:t>
            </a:r>
          </a:p>
          <a:p>
            <a:pPr lvl="1"/>
            <a:r>
              <a:rPr lang="en-US" sz="2200" dirty="0" smtClean="0"/>
              <a:t>Google advertising</a:t>
            </a:r>
          </a:p>
          <a:p>
            <a:pPr lvl="2"/>
            <a:r>
              <a:rPr lang="en-US" sz="2000" dirty="0" smtClean="0"/>
              <a:t>Searches, some demographics</a:t>
            </a:r>
          </a:p>
          <a:p>
            <a:pPr lvl="1"/>
            <a:r>
              <a:rPr lang="en-US" sz="2200" dirty="0" err="1" smtClean="0"/>
              <a:t>Mturk</a:t>
            </a:r>
            <a:endParaRPr lang="en-US" sz="2200" dirty="0" smtClean="0"/>
          </a:p>
          <a:p>
            <a:pPr lvl="2"/>
            <a:r>
              <a:rPr lang="en-US" sz="2000" dirty="0" smtClean="0"/>
              <a:t>Location, demographics, </a:t>
            </a:r>
            <a:r>
              <a:rPr lang="en-US" sz="2000" i="1" dirty="0" smtClean="0"/>
              <a:t>pre-screener</a:t>
            </a:r>
          </a:p>
          <a:p>
            <a:pPr lvl="1"/>
            <a:r>
              <a:rPr lang="en-US" sz="2200" dirty="0" err="1" smtClean="0"/>
              <a:t>Qualtrics</a:t>
            </a:r>
            <a:r>
              <a:rPr lang="en-US" sz="2200" dirty="0" smtClean="0"/>
              <a:t> Panels</a:t>
            </a:r>
          </a:p>
          <a:p>
            <a:pPr lvl="2"/>
            <a:r>
              <a:rPr lang="en-US" sz="2000" dirty="0" smtClean="0"/>
              <a:t>They will find specific groups meeting your needs</a:t>
            </a:r>
          </a:p>
          <a:p>
            <a:pPr lvl="2"/>
            <a:r>
              <a:rPr lang="en-US" sz="2000" dirty="0" smtClean="0"/>
              <a:t>Add questions to a nationally-representative sample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2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Sampling &amp; Costs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96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86691"/>
          </a:xfrm>
        </p:spPr>
        <p:txBody>
          <a:bodyPr/>
          <a:lstStyle/>
          <a:p>
            <a:r>
              <a:rPr lang="en-US" dirty="0" smtClean="0"/>
              <a:t>Recruitment vs. Crowdsource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599" y="1540506"/>
            <a:ext cx="3090672" cy="581891"/>
          </a:xfrm>
        </p:spPr>
        <p:txBody>
          <a:bodyPr/>
          <a:lstStyle/>
          <a:p>
            <a:pPr algn="ctr"/>
            <a:r>
              <a:rPr lang="en-US" b="1" dirty="0" smtClean="0"/>
              <a:t>Recruitment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9" y="2235200"/>
            <a:ext cx="3090672" cy="3806163"/>
          </a:xfrm>
        </p:spPr>
        <p:txBody>
          <a:bodyPr/>
          <a:lstStyle/>
          <a:p>
            <a:r>
              <a:rPr lang="en-US" dirty="0" smtClean="0"/>
              <a:t>Use online methods to let people know about your study</a:t>
            </a:r>
          </a:p>
          <a:p>
            <a:pPr lvl="1"/>
            <a:r>
              <a:rPr lang="en-US" dirty="0" smtClean="0"/>
              <a:t>Social Media</a:t>
            </a:r>
          </a:p>
          <a:p>
            <a:pPr lvl="2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Google / Bing</a:t>
            </a:r>
          </a:p>
          <a:p>
            <a:pPr lvl="2"/>
            <a:r>
              <a:rPr lang="en-US" dirty="0" smtClean="0"/>
              <a:t>Organic results</a:t>
            </a:r>
          </a:p>
          <a:p>
            <a:pPr lvl="2"/>
            <a:r>
              <a:rPr lang="en-US" dirty="0" smtClean="0"/>
              <a:t>Search ads</a:t>
            </a:r>
          </a:p>
          <a:p>
            <a:pPr lvl="2"/>
            <a:r>
              <a:rPr lang="en-US" dirty="0" smtClean="0"/>
              <a:t>Display 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66640" y="1540506"/>
            <a:ext cx="3090672" cy="576262"/>
          </a:xfrm>
        </p:spPr>
        <p:txBody>
          <a:bodyPr/>
          <a:lstStyle/>
          <a:p>
            <a:pPr algn="ctr"/>
            <a:r>
              <a:rPr lang="en-US" b="1" dirty="0" smtClean="0"/>
              <a:t>Crowdsource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66640" y="2235200"/>
            <a:ext cx="3090672" cy="3806163"/>
          </a:xfrm>
        </p:spPr>
        <p:txBody>
          <a:bodyPr/>
          <a:lstStyle/>
          <a:p>
            <a:r>
              <a:rPr lang="en-US" dirty="0" smtClean="0"/>
              <a:t>Use online groups to pay them to do your study / fill out your survey</a:t>
            </a:r>
          </a:p>
          <a:p>
            <a:pPr lvl="1"/>
            <a:r>
              <a:rPr lang="en-US" dirty="0" err="1" smtClean="0"/>
              <a:t>Mturk</a:t>
            </a:r>
            <a:endParaRPr lang="en-US" dirty="0" smtClean="0"/>
          </a:p>
          <a:p>
            <a:pPr lvl="1"/>
            <a:r>
              <a:rPr lang="en-US" dirty="0" err="1" smtClean="0"/>
              <a:t>Qualtrics</a:t>
            </a:r>
            <a:r>
              <a:rPr lang="en-US" dirty="0" smtClean="0"/>
              <a:t>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86691"/>
          </a:xfrm>
        </p:spPr>
        <p:txBody>
          <a:bodyPr/>
          <a:lstStyle/>
          <a:p>
            <a:r>
              <a:rPr lang="en-US" dirty="0" smtClean="0"/>
              <a:t>Recruitment vs. </a:t>
            </a:r>
            <a:r>
              <a:rPr lang="en-US" dirty="0"/>
              <a:t>Crowdsource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599" y="1540506"/>
            <a:ext cx="3090672" cy="581891"/>
          </a:xfrm>
        </p:spPr>
        <p:txBody>
          <a:bodyPr/>
          <a:lstStyle/>
          <a:p>
            <a:pPr algn="ctr"/>
            <a:r>
              <a:rPr lang="en-US" b="1" dirty="0" smtClean="0"/>
              <a:t>Recruitment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9" y="2235200"/>
            <a:ext cx="3090672" cy="3806163"/>
          </a:xfrm>
        </p:spPr>
        <p:txBody>
          <a:bodyPr/>
          <a:lstStyle/>
          <a:p>
            <a:r>
              <a:rPr lang="en-US" dirty="0" smtClean="0"/>
              <a:t>Use online methods to let people know about your study</a:t>
            </a:r>
          </a:p>
          <a:p>
            <a:pPr lvl="1"/>
            <a:r>
              <a:rPr lang="en-US" dirty="0" smtClean="0"/>
              <a:t>Social Media</a:t>
            </a:r>
          </a:p>
          <a:p>
            <a:pPr lvl="2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Google / Bing</a:t>
            </a:r>
          </a:p>
          <a:p>
            <a:pPr lvl="2"/>
            <a:r>
              <a:rPr lang="en-US" dirty="0" smtClean="0"/>
              <a:t>Organic results</a:t>
            </a:r>
          </a:p>
          <a:p>
            <a:pPr lvl="2"/>
            <a:r>
              <a:rPr lang="en-US" dirty="0" smtClean="0"/>
              <a:t>Search </a:t>
            </a:r>
            <a:r>
              <a:rPr lang="en-US" dirty="0" smtClean="0"/>
              <a:t>ads</a:t>
            </a:r>
          </a:p>
          <a:p>
            <a:pPr lvl="2"/>
            <a:r>
              <a:rPr lang="en-US" dirty="0" smtClean="0"/>
              <a:t>Display 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527" y="457200"/>
            <a:ext cx="8305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Recruitment</a:t>
            </a:r>
            <a:endParaRPr lang="en-US" dirty="0"/>
          </a:p>
        </p:txBody>
      </p:sp>
      <p:pic>
        <p:nvPicPr>
          <p:cNvPr id="4098" name="Picture 2" descr="http://christianmomthoughts.com/wp-content/uploads/decisionfun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7" y="1524000"/>
            <a:ext cx="4724400" cy="49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8357" y="1567934"/>
            <a:ext cx="36608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Facebook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78357" y="2514600"/>
            <a:ext cx="3660843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Relationship websites / Google Display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5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49564"/>
            <a:ext cx="8305800" cy="1066800"/>
          </a:xfrm>
        </p:spPr>
        <p:txBody>
          <a:bodyPr/>
          <a:lstStyle/>
          <a:p>
            <a:pPr algn="ctr"/>
            <a:r>
              <a:rPr lang="en-US" dirty="0" smtClean="0"/>
              <a:t>Recruitment - Facebook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709762"/>
              </p:ext>
            </p:extLst>
          </p:nvPr>
        </p:nvGraphicFramePr>
        <p:xfrm>
          <a:off x="381000" y="14478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842327" y="1616364"/>
            <a:ext cx="2216728" cy="420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9054" y="3870036"/>
            <a:ext cx="2419927" cy="37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35255" y="3437081"/>
            <a:ext cx="2447636" cy="865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600363"/>
            <a:ext cx="6347714" cy="997527"/>
          </a:xfrm>
        </p:spPr>
        <p:txBody>
          <a:bodyPr/>
          <a:lstStyle/>
          <a:p>
            <a:r>
              <a:rPr lang="en-US" dirty="0" smtClean="0"/>
              <a:t>Where we’re headed: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582" y="1380835"/>
            <a:ext cx="7635853" cy="5477165"/>
          </a:xfrm>
        </p:spPr>
        <p:txBody>
          <a:bodyPr>
            <a:normAutofit/>
          </a:bodyPr>
          <a:lstStyle/>
          <a:p>
            <a:r>
              <a:rPr lang="en-US" sz="2800" b="1" dirty="0"/>
              <a:t>Data Collection</a:t>
            </a:r>
          </a:p>
          <a:p>
            <a:pPr lvl="1"/>
            <a:r>
              <a:rPr lang="en-US" sz="2400" dirty="0" smtClean="0"/>
              <a:t>Why online?</a:t>
            </a:r>
          </a:p>
          <a:p>
            <a:pPr lvl="2"/>
            <a:r>
              <a:rPr lang="en-US" sz="2200" dirty="0" smtClean="0"/>
              <a:t>Access &amp; Representativeness</a:t>
            </a:r>
            <a:endParaRPr lang="en-US" sz="2200" dirty="0"/>
          </a:p>
          <a:p>
            <a:pPr lvl="1"/>
            <a:r>
              <a:rPr lang="en-US" sz="2400" dirty="0" smtClean="0"/>
              <a:t>Sampling &amp; Costs</a:t>
            </a:r>
          </a:p>
          <a:p>
            <a:pPr lvl="2"/>
            <a:r>
              <a:rPr lang="en-US" sz="2200" dirty="0" smtClean="0"/>
              <a:t>Recruitment: Social media &amp; Google</a:t>
            </a:r>
          </a:p>
          <a:p>
            <a:pPr lvl="2"/>
            <a:r>
              <a:rPr lang="en-US" sz="2200" dirty="0" smtClean="0"/>
              <a:t>Crowdsource: </a:t>
            </a:r>
            <a:r>
              <a:rPr lang="en-US" sz="2200" dirty="0" err="1" smtClean="0"/>
              <a:t>Mturk</a:t>
            </a:r>
            <a:r>
              <a:rPr lang="en-US" sz="2200" dirty="0" smtClean="0"/>
              <a:t> &amp; </a:t>
            </a:r>
            <a:r>
              <a:rPr lang="en-US" sz="2200" dirty="0" err="1" smtClean="0"/>
              <a:t>Qualtrics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2400" dirty="0" smtClean="0"/>
              <a:t>Logistics</a:t>
            </a:r>
          </a:p>
          <a:p>
            <a:pPr lvl="2"/>
            <a:r>
              <a:rPr lang="en-US" sz="2200" dirty="0" smtClean="0"/>
              <a:t>Complex data collection &amp; Security</a:t>
            </a:r>
            <a:endParaRPr lang="en-US" sz="2200" dirty="0"/>
          </a:p>
          <a:p>
            <a:pPr lvl="1"/>
            <a:r>
              <a:rPr lang="en-US" sz="2400" dirty="0"/>
              <a:t>Data </a:t>
            </a:r>
            <a:r>
              <a:rPr lang="en-US" sz="2400" dirty="0" smtClean="0"/>
              <a:t>Quality</a:t>
            </a:r>
          </a:p>
          <a:p>
            <a:pPr lvl="2"/>
            <a:r>
              <a:rPr lang="en-US" sz="2200" dirty="0" smtClean="0"/>
              <a:t>Inattentive responding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763" y="406360"/>
            <a:ext cx="8305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Recruitment</a:t>
            </a:r>
          </a:p>
        </p:txBody>
      </p:sp>
      <p:pic>
        <p:nvPicPr>
          <p:cNvPr id="4098" name="Picture 2" descr="http://christianmomthoughts.com/wp-content/uploads/decisionfun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7" y="1524000"/>
            <a:ext cx="4724400" cy="49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8357" y="1567934"/>
            <a:ext cx="36608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Facebook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78357" y="2514600"/>
            <a:ext cx="3660843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Relationship websites / Google Display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57280" y="3973771"/>
            <a:ext cx="368192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Google / Bing / Yahoo 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7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86691"/>
          </a:xfrm>
        </p:spPr>
        <p:txBody>
          <a:bodyPr/>
          <a:lstStyle/>
          <a:p>
            <a:r>
              <a:rPr lang="en-US" dirty="0" smtClean="0"/>
              <a:t>Recruitment vs. Crowdsource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599" y="1540506"/>
            <a:ext cx="3090672" cy="58189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Recruitment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9" y="2235200"/>
            <a:ext cx="3090672" cy="38061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online methods to let people know about your study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Social Media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Facebook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Twitter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LinkedIn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Google / Bing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Organic results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ads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Display ads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66640" y="1540506"/>
            <a:ext cx="3090672" cy="576262"/>
          </a:xfrm>
        </p:spPr>
        <p:txBody>
          <a:bodyPr/>
          <a:lstStyle/>
          <a:p>
            <a:pPr algn="ctr"/>
            <a:r>
              <a:rPr lang="en-US" b="1" dirty="0" smtClean="0"/>
              <a:t>Crowdsource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66640" y="2235200"/>
            <a:ext cx="3090672" cy="3806163"/>
          </a:xfrm>
        </p:spPr>
        <p:txBody>
          <a:bodyPr/>
          <a:lstStyle/>
          <a:p>
            <a:r>
              <a:rPr lang="en-US" dirty="0" smtClean="0"/>
              <a:t>Use online groups to pay them to do your study / fill out your survey</a:t>
            </a:r>
          </a:p>
          <a:p>
            <a:pPr lvl="1"/>
            <a:r>
              <a:rPr lang="en-US" dirty="0" err="1" smtClean="0"/>
              <a:t>Mturk</a:t>
            </a:r>
            <a:endParaRPr lang="en-US" dirty="0" smtClean="0"/>
          </a:p>
          <a:p>
            <a:pPr lvl="1"/>
            <a:r>
              <a:rPr lang="en-US" dirty="0" err="1" smtClean="0"/>
              <a:t>Qualtrics</a:t>
            </a:r>
            <a:r>
              <a:rPr lang="en-US" dirty="0" smtClean="0"/>
              <a:t>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0" y="609601"/>
            <a:ext cx="7943274" cy="877455"/>
          </a:xfrm>
        </p:spPr>
        <p:txBody>
          <a:bodyPr/>
          <a:lstStyle/>
          <a:p>
            <a:r>
              <a:rPr lang="en-US" dirty="0" smtClean="0"/>
              <a:t>Craigslist </a:t>
            </a:r>
            <a:r>
              <a:rPr lang="en-US" dirty="0" err="1" smtClean="0"/>
              <a:t>etc</a:t>
            </a:r>
            <a:r>
              <a:rPr lang="en-US" dirty="0" smtClean="0"/>
              <a:t> – the ultimate </a:t>
            </a:r>
            <a:r>
              <a:rPr lang="en-US" sz="4400" b="1" dirty="0">
                <a:latin typeface="Chiller" panose="04020404031007020602" pitchFamily="82" charset="0"/>
              </a:rPr>
              <a:t>Chill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7056"/>
            <a:ext cx="6347714" cy="45543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don’t recommend it!</a:t>
            </a:r>
          </a:p>
          <a:p>
            <a:pPr lvl="1"/>
            <a:r>
              <a:rPr lang="en-US" sz="2000" dirty="0" smtClean="0"/>
              <a:t>Prince et al., 2012 (Behavior Therapist)</a:t>
            </a:r>
          </a:p>
          <a:p>
            <a:pPr lvl="2"/>
            <a:r>
              <a:rPr lang="en-US" sz="1800" dirty="0" smtClean="0"/>
              <a:t>94% of responses to online diary study were done by computer “bots”</a:t>
            </a:r>
          </a:p>
          <a:p>
            <a:pPr lvl="2"/>
            <a:r>
              <a:rPr lang="en-US" sz="1800" dirty="0" smtClean="0"/>
              <a:t>And that was in 2012!  Think about how much havoc they can create now!</a:t>
            </a:r>
          </a:p>
          <a:p>
            <a:pPr lvl="1"/>
            <a:r>
              <a:rPr lang="en-US" sz="2000" dirty="0" smtClean="0"/>
              <a:t>Very important you make sure that your participants are actual people and that they’re not paid until you check the quality of the work.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4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9745"/>
          </a:xfrm>
        </p:spPr>
        <p:txBody>
          <a:bodyPr/>
          <a:lstStyle/>
          <a:p>
            <a:r>
              <a:rPr lang="en-US" dirty="0" smtClean="0"/>
              <a:t>Crowdsource: </a:t>
            </a:r>
            <a:r>
              <a:rPr lang="en-US" dirty="0" err="1" smtClean="0"/>
              <a:t>Mturk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0" y="1459345"/>
            <a:ext cx="6982692" cy="5043054"/>
          </a:xfrm>
        </p:spPr>
        <p:txBody>
          <a:bodyPr>
            <a:noAutofit/>
          </a:bodyPr>
          <a:lstStyle/>
          <a:p>
            <a:r>
              <a:rPr lang="en-US" sz="2000" dirty="0" smtClean="0"/>
              <a:t>Crowdsourcing your research</a:t>
            </a:r>
          </a:p>
          <a:p>
            <a:pPr lvl="1"/>
            <a:r>
              <a:rPr lang="en-US" sz="1800" dirty="0" smtClean="0"/>
              <a:t>People who will answer your surveys as a “job”</a:t>
            </a:r>
          </a:p>
          <a:p>
            <a:pPr lvl="1"/>
            <a:r>
              <a:rPr lang="en-US" sz="1800" dirty="0" smtClean="0"/>
              <a:t>Good for you (bad for them) – they don’t get paid much!</a:t>
            </a:r>
          </a:p>
          <a:p>
            <a:r>
              <a:rPr lang="en-US" sz="2000" dirty="0" smtClean="0"/>
              <a:t>Advantages over Craigslist</a:t>
            </a:r>
          </a:p>
          <a:p>
            <a:pPr lvl="1"/>
            <a:r>
              <a:rPr lang="en-US" sz="1800" dirty="0" smtClean="0"/>
              <a:t>They are anonymous to you, but not to </a:t>
            </a:r>
            <a:r>
              <a:rPr lang="en-US" sz="1800" dirty="0" err="1" smtClean="0"/>
              <a:t>Mturk</a:t>
            </a:r>
            <a:r>
              <a:rPr lang="en-US" sz="1800" dirty="0" smtClean="0"/>
              <a:t>.  If they don’t do the tasks well, the system punishes them.</a:t>
            </a:r>
          </a:p>
          <a:p>
            <a:pPr lvl="1"/>
            <a:r>
              <a:rPr lang="en-US" sz="1800" dirty="0" smtClean="0"/>
              <a:t>You have the (default) ability to review their work before you pay them.</a:t>
            </a:r>
          </a:p>
          <a:p>
            <a:pPr lvl="1"/>
            <a:r>
              <a:rPr lang="en-US" sz="1800" dirty="0" smtClean="0"/>
              <a:t>Can “handoff” between </a:t>
            </a:r>
            <a:r>
              <a:rPr lang="en-US" sz="1800" dirty="0" err="1" smtClean="0"/>
              <a:t>Mturk</a:t>
            </a:r>
            <a:r>
              <a:rPr lang="en-US" sz="1800" dirty="0" smtClean="0"/>
              <a:t>, </a:t>
            </a:r>
            <a:r>
              <a:rPr lang="en-US" sz="1800" dirty="0" err="1" smtClean="0"/>
              <a:t>Qualtrics</a:t>
            </a:r>
            <a:r>
              <a:rPr lang="en-US" sz="1800" dirty="0" smtClean="0"/>
              <a:t>, and back</a:t>
            </a:r>
          </a:p>
          <a:p>
            <a:pPr lvl="2"/>
            <a:r>
              <a:rPr lang="en-US" sz="1600" dirty="0" err="1" smtClean="0"/>
              <a:t>Mturk</a:t>
            </a:r>
            <a:r>
              <a:rPr lang="en-US" sz="1600" dirty="0" smtClean="0"/>
              <a:t> workers can be linked to your </a:t>
            </a:r>
            <a:r>
              <a:rPr lang="en-US" sz="1600" dirty="0" err="1" smtClean="0"/>
              <a:t>Qualtrics</a:t>
            </a:r>
            <a:r>
              <a:rPr lang="en-US" sz="1600" dirty="0" smtClean="0"/>
              <a:t> survey</a:t>
            </a:r>
          </a:p>
          <a:p>
            <a:pPr lvl="2"/>
            <a:r>
              <a:rPr lang="en-US" sz="1600" dirty="0" smtClean="0"/>
              <a:t>At the end of the </a:t>
            </a:r>
            <a:r>
              <a:rPr lang="en-US" sz="1600" dirty="0" err="1" smtClean="0"/>
              <a:t>Qualtrics</a:t>
            </a:r>
            <a:r>
              <a:rPr lang="en-US" sz="1600" dirty="0" smtClean="0"/>
              <a:t> survey, you can provide them with a one-time use code</a:t>
            </a:r>
          </a:p>
          <a:p>
            <a:pPr lvl="2"/>
            <a:r>
              <a:rPr lang="en-US" sz="1600" dirty="0" smtClean="0"/>
              <a:t>User enters that code into </a:t>
            </a:r>
            <a:r>
              <a:rPr lang="en-US" sz="1600" dirty="0" err="1" smtClean="0"/>
              <a:t>Mturk</a:t>
            </a:r>
            <a:r>
              <a:rPr lang="en-US" sz="1600" dirty="0" smtClean="0"/>
              <a:t> to get paid (pending your approval)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01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472" y="664147"/>
            <a:ext cx="7583056" cy="1320800"/>
          </a:xfrm>
        </p:spPr>
        <p:txBody>
          <a:bodyPr/>
          <a:lstStyle/>
          <a:p>
            <a:r>
              <a:rPr lang="en-US" dirty="0" smtClean="0"/>
              <a:t>Crowdsource: </a:t>
            </a:r>
            <a:r>
              <a:rPr lang="en-US" dirty="0" err="1" smtClean="0"/>
              <a:t>Mturk</a:t>
            </a:r>
            <a:r>
              <a:rPr lang="en-US" dirty="0" smtClean="0"/>
              <a:t> </a:t>
            </a:r>
            <a:r>
              <a:rPr lang="en-US" dirty="0" smtClean="0">
                <a:latin typeface="Snap ITC" panose="04040A07060A02020202" pitchFamily="82" charset="0"/>
              </a:rPr>
              <a:t>Thrill</a:t>
            </a:r>
            <a:r>
              <a:rPr lang="en-US" dirty="0">
                <a:latin typeface="Snap ITC" panose="04040A07060A02020202" pitchFamily="82" charset="0"/>
              </a:rPr>
              <a:t>! </a:t>
            </a:r>
            <a:r>
              <a:rPr lang="en-US" dirty="0"/>
              <a:t>&amp; </a:t>
            </a:r>
            <a:r>
              <a:rPr lang="en-US" sz="4000" b="1" dirty="0">
                <a:latin typeface="Chiller" panose="04020404031007020602" pitchFamily="82" charset="0"/>
              </a:rPr>
              <a:t>Chill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794294"/>
            <a:ext cx="6472688" cy="473590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Mturk</a:t>
            </a:r>
            <a:r>
              <a:rPr lang="en-US" sz="2400" dirty="0" smtClean="0"/>
              <a:t> samples:</a:t>
            </a:r>
          </a:p>
          <a:p>
            <a:pPr lvl="1"/>
            <a:r>
              <a:rPr lang="en-US" sz="2000" dirty="0" smtClean="0"/>
              <a:t>Pretty darn representative of the general US population!</a:t>
            </a:r>
          </a:p>
          <a:p>
            <a:pPr lvl="1"/>
            <a:r>
              <a:rPr lang="en-US" sz="2000" dirty="0" smtClean="0"/>
              <a:t>Some evidence that they may have more psychological difficulties</a:t>
            </a:r>
          </a:p>
          <a:p>
            <a:pPr lvl="1"/>
            <a:r>
              <a:rPr lang="en-US" sz="2000" dirty="0" smtClean="0"/>
              <a:t>Some evidence they are slightly older and more racially / ethnically diverse than internet users in general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7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398714"/>
            <a:ext cx="6472688" cy="808649"/>
          </a:xfrm>
        </p:spPr>
        <p:txBody>
          <a:bodyPr>
            <a:normAutofit/>
          </a:bodyPr>
          <a:lstStyle/>
          <a:p>
            <a:r>
              <a:rPr lang="en-US" dirty="0" smtClean="0"/>
              <a:t>Crowdsource: </a:t>
            </a:r>
            <a:r>
              <a:rPr lang="en-US" dirty="0" err="1" smtClean="0"/>
              <a:t>Mturk</a:t>
            </a:r>
            <a:r>
              <a:rPr lang="en-US" dirty="0" smtClean="0"/>
              <a:t> – Costs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322773"/>
            <a:ext cx="6472688" cy="52074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Costs are low, but increase as you narrow your sample:</a:t>
            </a:r>
          </a:p>
          <a:p>
            <a:pPr lvl="1"/>
            <a:r>
              <a:rPr lang="en-US" sz="2400" dirty="0" smtClean="0"/>
              <a:t>Base rate: ~10¢ for 10-item survey + 20% </a:t>
            </a:r>
            <a:r>
              <a:rPr lang="en-US" sz="2400" dirty="0" err="1" smtClean="0"/>
              <a:t>mTurk</a:t>
            </a:r>
            <a:r>
              <a:rPr lang="en-US" sz="2400" dirty="0" smtClean="0"/>
              <a:t> fee</a:t>
            </a:r>
          </a:p>
          <a:p>
            <a:pPr lvl="1"/>
            <a:r>
              <a:rPr lang="en-US" sz="2400" dirty="0"/>
              <a:t>Age: </a:t>
            </a:r>
            <a:r>
              <a:rPr lang="en-US" sz="2400" dirty="0" smtClean="0"/>
              <a:t>50¢ per assignment</a:t>
            </a:r>
          </a:p>
          <a:p>
            <a:pPr lvl="1"/>
            <a:r>
              <a:rPr lang="en-US" sz="2400" dirty="0"/>
              <a:t>Gender: 50¢ per assignment</a:t>
            </a:r>
          </a:p>
          <a:p>
            <a:pPr lvl="1"/>
            <a:r>
              <a:rPr lang="en-US" sz="2400" dirty="0"/>
              <a:t>Income bracket: 50¢ per assignment</a:t>
            </a:r>
          </a:p>
          <a:p>
            <a:pPr lvl="1"/>
            <a:r>
              <a:rPr lang="en-US" sz="2400" dirty="0"/>
              <a:t>Language fluency: </a:t>
            </a:r>
            <a:r>
              <a:rPr lang="en-US" sz="2400" dirty="0" smtClean="0"/>
              <a:t>$1 </a:t>
            </a:r>
            <a:r>
              <a:rPr lang="en-US" sz="2400" dirty="0"/>
              <a:t>per assignment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If you need a very specific sample (or things they don’t let you limit on), consider a pre-test.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15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735860"/>
            <a:ext cx="6472688" cy="1018178"/>
          </a:xfrm>
        </p:spPr>
        <p:txBody>
          <a:bodyPr/>
          <a:lstStyle/>
          <a:p>
            <a:r>
              <a:rPr lang="en-US" dirty="0" smtClean="0"/>
              <a:t>Crowdsource: </a:t>
            </a:r>
            <a:r>
              <a:rPr lang="en-US" dirty="0" err="1" smtClean="0"/>
              <a:t>Qualtrics</a:t>
            </a:r>
            <a:r>
              <a:rPr lang="en-US" dirty="0" smtClean="0"/>
              <a:t> Panels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8509" y="1550838"/>
            <a:ext cx="5733778" cy="497935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Mturk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Qualtrics</a:t>
            </a:r>
            <a:r>
              <a:rPr lang="en-US" sz="2400" dirty="0" smtClean="0"/>
              <a:t> Panels: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71" y="1483240"/>
            <a:ext cx="3423585" cy="228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54" y="4150783"/>
            <a:ext cx="4248727" cy="25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735860"/>
            <a:ext cx="6472688" cy="1018178"/>
          </a:xfrm>
        </p:spPr>
        <p:txBody>
          <a:bodyPr/>
          <a:lstStyle/>
          <a:p>
            <a:r>
              <a:rPr lang="en-US" dirty="0" smtClean="0"/>
              <a:t>Crowdsource: </a:t>
            </a:r>
            <a:r>
              <a:rPr lang="en-US" dirty="0" err="1" smtClean="0"/>
              <a:t>Qualtrics</a:t>
            </a:r>
            <a:r>
              <a:rPr lang="en-US" dirty="0" smtClean="0"/>
              <a:t> Panels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550838"/>
            <a:ext cx="6472688" cy="49793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Nationally-representative data (or subset thereof)</a:t>
            </a:r>
          </a:p>
          <a:p>
            <a:pPr lvl="1"/>
            <a:r>
              <a:rPr lang="en-US" sz="2600" dirty="0" smtClean="0"/>
              <a:t>Option #1 – Your own survey</a:t>
            </a:r>
          </a:p>
          <a:p>
            <a:pPr lvl="2"/>
            <a:r>
              <a:rPr lang="en-US" sz="2400" dirty="0" smtClean="0"/>
              <a:t>$5 for each 15 minute survey</a:t>
            </a:r>
          </a:p>
          <a:p>
            <a:pPr lvl="1"/>
            <a:r>
              <a:rPr lang="en-US" sz="2600" dirty="0" smtClean="0"/>
              <a:t>Option #2 – Sample of 1,000 people</a:t>
            </a:r>
          </a:p>
          <a:p>
            <a:pPr lvl="2"/>
            <a:r>
              <a:rPr lang="en-US" sz="2400" dirty="0" smtClean="0"/>
              <a:t>$200 per question you add</a:t>
            </a:r>
          </a:p>
          <a:p>
            <a:pPr lvl="2"/>
            <a:r>
              <a:rPr lang="en-US" sz="2400" dirty="0" smtClean="0"/>
              <a:t>(Sample demographics are included)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532660"/>
            <a:ext cx="6472688" cy="1018178"/>
          </a:xfrm>
        </p:spPr>
        <p:txBody>
          <a:bodyPr/>
          <a:lstStyle/>
          <a:p>
            <a:r>
              <a:rPr lang="en-US" dirty="0" smtClean="0"/>
              <a:t>Crowdsource: </a:t>
            </a:r>
            <a:r>
              <a:rPr lang="en-US" dirty="0" err="1" smtClean="0"/>
              <a:t>Qualtrics</a:t>
            </a:r>
            <a:r>
              <a:rPr lang="en-US" dirty="0" smtClean="0"/>
              <a:t> Panels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550838"/>
            <a:ext cx="6687846" cy="49793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Qualitative Interviews</a:t>
            </a:r>
          </a:p>
          <a:p>
            <a:pPr lvl="1"/>
            <a:r>
              <a:rPr lang="en-US" sz="2200" dirty="0" smtClean="0"/>
              <a:t>Recruit 15 participants for a 30min interview</a:t>
            </a:r>
          </a:p>
          <a:p>
            <a:pPr lvl="1"/>
            <a:r>
              <a:rPr lang="en-US" sz="2200" dirty="0" smtClean="0"/>
              <a:t>Screened for questions not in their database (relationship distress, help-seeking)</a:t>
            </a:r>
          </a:p>
          <a:p>
            <a:pPr lvl="1"/>
            <a:r>
              <a:rPr lang="en-US" sz="2200" dirty="0" smtClean="0"/>
              <a:t>$7,500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53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Logistics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5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22" y="210105"/>
            <a:ext cx="6347714" cy="695417"/>
          </a:xfrm>
        </p:spPr>
        <p:txBody>
          <a:bodyPr/>
          <a:lstStyle/>
          <a:p>
            <a:r>
              <a:rPr lang="en-US" dirty="0" err="1" smtClean="0"/>
              <a:t>Qualtrics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03" y="985420"/>
            <a:ext cx="6374824" cy="55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443882"/>
            <a:ext cx="6472688" cy="816747"/>
          </a:xfrm>
        </p:spPr>
        <p:txBody>
          <a:bodyPr/>
          <a:lstStyle/>
          <a:p>
            <a:r>
              <a:rPr lang="en-US" dirty="0" smtClean="0"/>
              <a:t>Logistics – </a:t>
            </a:r>
            <a:r>
              <a:rPr lang="en-US" dirty="0">
                <a:latin typeface="Snap ITC" panose="04040A07060A02020202" pitchFamily="82" charset="0"/>
              </a:rPr>
              <a:t>Thrill! </a:t>
            </a:r>
            <a:endParaRPr lang="en-US" dirty="0">
              <a:latin typeface="Edmunds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331650"/>
            <a:ext cx="6472688" cy="519854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Easier &amp; faster – participants enter their own data!</a:t>
            </a:r>
          </a:p>
          <a:p>
            <a:r>
              <a:rPr lang="en-US" sz="2400" dirty="0" smtClean="0"/>
              <a:t>Flexible</a:t>
            </a:r>
          </a:p>
          <a:p>
            <a:pPr lvl="1"/>
            <a:r>
              <a:rPr lang="en-US" sz="2000" dirty="0" smtClean="0"/>
              <a:t>Same survey administered:</a:t>
            </a:r>
          </a:p>
          <a:p>
            <a:pPr lvl="2"/>
            <a:r>
              <a:rPr lang="en-US" sz="1800" dirty="0" smtClean="0"/>
              <a:t>Across smartphones and computers</a:t>
            </a:r>
          </a:p>
          <a:p>
            <a:pPr lvl="2"/>
            <a:r>
              <a:rPr lang="en-US" sz="1800" dirty="0" smtClean="0"/>
              <a:t>Across languages</a:t>
            </a:r>
          </a:p>
          <a:p>
            <a:pPr lvl="1"/>
            <a:r>
              <a:rPr lang="en-US" sz="2000" dirty="0" smtClean="0"/>
              <a:t>Surveys can be:</a:t>
            </a:r>
          </a:p>
          <a:p>
            <a:pPr lvl="2"/>
            <a:r>
              <a:rPr lang="en-US" sz="1800" dirty="0" smtClean="0"/>
              <a:t>Standalone</a:t>
            </a:r>
          </a:p>
          <a:p>
            <a:pPr lvl="2"/>
            <a:r>
              <a:rPr lang="en-US" sz="1800" dirty="0" smtClean="0"/>
              <a:t>Embedded in your webpage</a:t>
            </a:r>
          </a:p>
          <a:p>
            <a:pPr lvl="2"/>
            <a:r>
              <a:rPr lang="en-US" sz="1800" dirty="0" smtClean="0"/>
              <a:t>Embedded in social media</a:t>
            </a:r>
          </a:p>
          <a:p>
            <a:pPr lvl="2"/>
            <a:r>
              <a:rPr lang="en-US" sz="1800" dirty="0" smtClean="0"/>
              <a:t>Delivered via text:</a:t>
            </a:r>
          </a:p>
          <a:p>
            <a:pPr lvl="3"/>
            <a:r>
              <a:rPr lang="en-US" sz="1600" dirty="0" smtClean="0"/>
              <a:t>Link to survey (opens in browser)</a:t>
            </a:r>
          </a:p>
          <a:p>
            <a:pPr lvl="3"/>
            <a:r>
              <a:rPr lang="en-US" sz="1600" dirty="0" smtClean="0"/>
              <a:t>One question at a time via 2-way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08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443882"/>
            <a:ext cx="6472688" cy="816747"/>
          </a:xfrm>
        </p:spPr>
        <p:txBody>
          <a:bodyPr/>
          <a:lstStyle/>
          <a:p>
            <a:r>
              <a:rPr lang="en-US" dirty="0" smtClean="0"/>
              <a:t>Logistics – </a:t>
            </a:r>
            <a:r>
              <a:rPr lang="en-US" dirty="0">
                <a:latin typeface="Snap ITC" panose="04040A07060A02020202" pitchFamily="82" charset="0"/>
              </a:rPr>
              <a:t>Thrill! </a:t>
            </a:r>
            <a:endParaRPr lang="en-US" dirty="0">
              <a:latin typeface="Edmunds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574" y="1331650"/>
            <a:ext cx="7173157" cy="51985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Qualtrics</a:t>
            </a:r>
            <a:r>
              <a:rPr lang="en-US" sz="2800" dirty="0" smtClean="0"/>
              <a:t> “Logic”</a:t>
            </a:r>
          </a:p>
          <a:p>
            <a:pPr lvl="1"/>
            <a:r>
              <a:rPr lang="en-US" sz="2600" u="sng" dirty="0" smtClean="0"/>
              <a:t>Branch / Display</a:t>
            </a:r>
            <a:r>
              <a:rPr lang="en-US" sz="2600" dirty="0" smtClean="0"/>
              <a:t> – Showing questions conditionally (including random)</a:t>
            </a:r>
          </a:p>
          <a:p>
            <a:pPr lvl="1"/>
            <a:r>
              <a:rPr lang="en-US" sz="2600" u="sng" dirty="0" smtClean="0"/>
              <a:t>Landing</a:t>
            </a:r>
            <a:r>
              <a:rPr lang="en-US" sz="2600" dirty="0" smtClean="0"/>
              <a:t> – What text user sees / where they go when done</a:t>
            </a:r>
            <a:endParaRPr lang="en-US" sz="2600" u="sng" dirty="0" smtClean="0"/>
          </a:p>
          <a:p>
            <a:pPr lvl="1"/>
            <a:r>
              <a:rPr lang="en-US" sz="2600" u="sng" dirty="0" smtClean="0"/>
              <a:t>Email </a:t>
            </a:r>
            <a:r>
              <a:rPr lang="en-US" sz="2600" dirty="0" smtClean="0"/>
              <a:t>– Send a conditional email upon survey completion</a:t>
            </a:r>
          </a:p>
          <a:p>
            <a:pPr lvl="1"/>
            <a:r>
              <a:rPr lang="en-US" sz="2600" u="sng" dirty="0" smtClean="0"/>
              <a:t>Contact List </a:t>
            </a:r>
            <a:r>
              <a:rPr lang="en-US" sz="2600" dirty="0" smtClean="0"/>
              <a:t>– Conditionally add a respondent to a contact list</a:t>
            </a:r>
          </a:p>
          <a:p>
            <a:pPr lvl="1"/>
            <a:r>
              <a:rPr lang="en-US" sz="2600" u="sng" dirty="0" smtClean="0"/>
              <a:t>Custom validation</a:t>
            </a:r>
            <a:r>
              <a:rPr lang="en-US" sz="2600" dirty="0" smtClean="0"/>
              <a:t> – Conditionally restrict access to survey / part of survey</a:t>
            </a:r>
          </a:p>
        </p:txBody>
      </p:sp>
    </p:spTree>
    <p:extLst>
      <p:ext uri="{BB962C8B-B14F-4D97-AF65-F5344CB8AC3E}">
        <p14:creationId xmlns:p14="http://schemas.microsoft.com/office/powerpoint/2010/main" val="16346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28583"/>
          </a:xfrm>
        </p:spPr>
        <p:txBody>
          <a:bodyPr/>
          <a:lstStyle/>
          <a:p>
            <a:r>
              <a:rPr lang="en-US" dirty="0"/>
              <a:t>Logistics – </a:t>
            </a:r>
            <a:r>
              <a:rPr lang="en-US" dirty="0">
                <a:latin typeface="Snap ITC" panose="04040A07060A02020202" pitchFamily="82" charset="0"/>
              </a:rPr>
              <a:t>Thrill!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62470"/>
            <a:ext cx="6347714" cy="510618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More advanced </a:t>
            </a:r>
            <a:r>
              <a:rPr lang="en-US" sz="2800" dirty="0" err="1" smtClean="0"/>
              <a:t>Qualtrics</a:t>
            </a:r>
            <a:r>
              <a:rPr lang="en-US" sz="2800" dirty="0" smtClean="0"/>
              <a:t> logic features:</a:t>
            </a:r>
          </a:p>
          <a:p>
            <a:pPr lvl="1"/>
            <a:r>
              <a:rPr lang="en-US" sz="2400" dirty="0" smtClean="0"/>
              <a:t>Send a tailored email to participant or to someone else (e.g., suicidality)</a:t>
            </a:r>
          </a:p>
          <a:p>
            <a:pPr lvl="2"/>
            <a:r>
              <a:rPr lang="en-US" sz="2000" dirty="0" smtClean="0"/>
              <a:t>Immediately</a:t>
            </a:r>
          </a:p>
          <a:p>
            <a:pPr lvl="2"/>
            <a:r>
              <a:rPr lang="en-US" sz="2000" dirty="0" smtClean="0"/>
              <a:t>On a delay</a:t>
            </a:r>
          </a:p>
          <a:p>
            <a:pPr lvl="1"/>
            <a:r>
              <a:rPr lang="en-US" sz="2400" dirty="0" smtClean="0"/>
              <a:t>Add a participant to a contact list (no double-entry needed)</a:t>
            </a:r>
          </a:p>
          <a:p>
            <a:pPr lvl="2"/>
            <a:r>
              <a:rPr lang="en-US" sz="2000" dirty="0" smtClean="0"/>
              <a:t>Eligible participants following a screening survey</a:t>
            </a:r>
          </a:p>
          <a:p>
            <a:pPr lvl="3"/>
            <a:r>
              <a:rPr lang="en-US" sz="1800" dirty="0" smtClean="0"/>
              <a:t>Can then send subsequent surveys to these people.</a:t>
            </a:r>
          </a:p>
          <a:p>
            <a:pPr lvl="2"/>
            <a:r>
              <a:rPr lang="en-US" sz="2000" dirty="0" smtClean="0"/>
              <a:t>Separate contact lists according to certain criteria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85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Logistics </a:t>
            </a:r>
            <a:r>
              <a:rPr lang="en-US" dirty="0"/>
              <a:t>– </a:t>
            </a:r>
            <a:r>
              <a:rPr lang="en-US" sz="4900" b="1" dirty="0" smtClean="0">
                <a:latin typeface="Chiller" panose="04020404031007020602" pitchFamily="82" charset="0"/>
              </a:rPr>
              <a:t>Chills</a:t>
            </a:r>
            <a:endParaRPr lang="en-US" sz="49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560944"/>
            <a:ext cx="8267366" cy="46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85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Logistics </a:t>
            </a:r>
            <a:r>
              <a:rPr lang="en-US" dirty="0"/>
              <a:t>– </a:t>
            </a:r>
            <a:r>
              <a:rPr lang="en-US" sz="4900" b="1" dirty="0" smtClean="0">
                <a:latin typeface="Chiller" panose="04020404031007020602" pitchFamily="82" charset="0"/>
              </a:rPr>
              <a:t>Chills</a:t>
            </a:r>
            <a:endParaRPr lang="en-US" sz="4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94691"/>
            <a:ext cx="7905237" cy="52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protections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/>
          <a:stretch/>
        </p:blipFill>
        <p:spPr>
          <a:xfrm>
            <a:off x="461818" y="1773382"/>
            <a:ext cx="8323142" cy="4091535"/>
          </a:xfrm>
        </p:spPr>
      </p:pic>
    </p:spTree>
    <p:extLst>
      <p:ext uri="{BB962C8B-B14F-4D97-AF65-F5344CB8AC3E}">
        <p14:creationId xmlns:p14="http://schemas.microsoft.com/office/powerpoint/2010/main" val="1132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677892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ways to enter survey</a:t>
            </a:r>
          </a:p>
          <a:p>
            <a:pPr lvl="1"/>
            <a:r>
              <a:rPr lang="en-US" sz="2800" dirty="0" smtClean="0"/>
              <a:t>Anonymous link – anyone can click on it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Individual link – specific to a person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4544"/>
            <a:ext cx="6347713" cy="1320800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protections (in order of security):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7042"/>
            <a:ext cx="7007526" cy="4264321"/>
          </a:xfrm>
        </p:spPr>
        <p:txBody>
          <a:bodyPr>
            <a:noAutofit/>
          </a:bodyPr>
          <a:lstStyle/>
          <a:p>
            <a:r>
              <a:rPr lang="en-US" sz="2400" dirty="0" smtClean="0"/>
              <a:t>Password Protection</a:t>
            </a:r>
          </a:p>
          <a:p>
            <a:pPr lvl="1"/>
            <a:r>
              <a:rPr lang="en-US" sz="2000" dirty="0" smtClean="0"/>
              <a:t>Any general password you want to set up</a:t>
            </a:r>
          </a:p>
          <a:p>
            <a:pPr lvl="2"/>
            <a:r>
              <a:rPr lang="en-US" sz="1800" dirty="0" smtClean="0"/>
              <a:t>Pro: Easy to distribute to anyone in your study</a:t>
            </a:r>
          </a:p>
          <a:p>
            <a:pPr lvl="2"/>
            <a:r>
              <a:rPr lang="en-US" sz="1800" dirty="0" smtClean="0"/>
              <a:t>Con: That password could be posted publically (e.g.,. if offering payment for completion)</a:t>
            </a:r>
          </a:p>
          <a:p>
            <a:r>
              <a:rPr lang="en-US" sz="2400" dirty="0" smtClean="0"/>
              <a:t>Prevent Ballot Box Stuffing</a:t>
            </a:r>
          </a:p>
          <a:p>
            <a:pPr lvl="1"/>
            <a:r>
              <a:rPr lang="en-US" sz="2000" dirty="0" smtClean="0"/>
              <a:t>Someone can take the survey only once by placing a cookie in the browser</a:t>
            </a:r>
          </a:p>
          <a:p>
            <a:pPr lvl="2"/>
            <a:r>
              <a:rPr lang="en-US" sz="1800" dirty="0" smtClean="0"/>
              <a:t>Pro: Easy solution to prevent accidental repeat submissions</a:t>
            </a:r>
          </a:p>
          <a:p>
            <a:pPr lvl="2"/>
            <a:r>
              <a:rPr lang="en-US" sz="1800" dirty="0" smtClean="0"/>
              <a:t>Con: Switching browsers or clearing cookies gets around this.</a:t>
            </a:r>
          </a:p>
        </p:txBody>
      </p:sp>
    </p:spTree>
    <p:extLst>
      <p:ext uri="{BB962C8B-B14F-4D97-AF65-F5344CB8AC3E}">
        <p14:creationId xmlns:p14="http://schemas.microsoft.com/office/powerpoint/2010/main" val="30920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3170"/>
            <a:ext cx="6347713" cy="1320800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protections (in order of security):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18" y="1699404"/>
            <a:ext cx="7525110" cy="4781757"/>
          </a:xfrm>
        </p:spPr>
        <p:txBody>
          <a:bodyPr/>
          <a:lstStyle/>
          <a:p>
            <a:r>
              <a:rPr lang="en-US" sz="2400" dirty="0" smtClean="0"/>
              <a:t>HTTP Referrer Verification</a:t>
            </a:r>
          </a:p>
          <a:p>
            <a:pPr lvl="1"/>
            <a:r>
              <a:rPr lang="en-US" sz="2000" dirty="0" smtClean="0"/>
              <a:t>Must click the link on a certain webpage</a:t>
            </a:r>
          </a:p>
          <a:p>
            <a:pPr lvl="2"/>
            <a:r>
              <a:rPr lang="en-US" sz="1800" dirty="0" smtClean="0"/>
              <a:t>Pro: Useful if access to the referrer webpage is restricted</a:t>
            </a:r>
          </a:p>
          <a:p>
            <a:pPr lvl="3"/>
            <a:r>
              <a:rPr lang="en-US" sz="1600" dirty="0" smtClean="0"/>
              <a:t>Internal university page</a:t>
            </a:r>
          </a:p>
          <a:p>
            <a:pPr lvl="3"/>
            <a:r>
              <a:rPr lang="en-US" sz="1600" dirty="0" smtClean="0"/>
              <a:t>Participants in an online program</a:t>
            </a:r>
          </a:p>
          <a:p>
            <a:pPr lvl="2"/>
            <a:r>
              <a:rPr lang="en-US" sz="1800" dirty="0" smtClean="0"/>
              <a:t>Con: Makes completing the survey more tedious (have to log into webpage first)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61" y="307146"/>
            <a:ext cx="6347713" cy="1320800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protections (in order of security):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2" y="1627946"/>
            <a:ext cx="7763773" cy="48929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Authenticators</a:t>
            </a:r>
          </a:p>
          <a:p>
            <a:pPr lvl="1"/>
            <a:r>
              <a:rPr lang="en-US" sz="2400" dirty="0" smtClean="0"/>
              <a:t>Only people who are listed in your separate contact list can take the survey via the Anonymous Link.</a:t>
            </a:r>
          </a:p>
          <a:p>
            <a:pPr lvl="1"/>
            <a:r>
              <a:rPr lang="en-US" sz="2400" dirty="0" smtClean="0"/>
              <a:t>To make this work:</a:t>
            </a:r>
          </a:p>
          <a:p>
            <a:pPr lvl="2"/>
            <a:r>
              <a:rPr lang="en-US" sz="2000" dirty="0" smtClean="0"/>
              <a:t>Added into Survey Flow (just like branch logic or randomizers) – so can be used at any point (e.g., just before payment).</a:t>
            </a:r>
          </a:p>
          <a:p>
            <a:pPr lvl="2"/>
            <a:r>
              <a:rPr lang="en-US" sz="2000" dirty="0" smtClean="0"/>
              <a:t>Create a contacts list within </a:t>
            </a:r>
            <a:r>
              <a:rPr lang="en-US" sz="2000" dirty="0" err="1" smtClean="0"/>
              <a:t>Qualtrics</a:t>
            </a:r>
            <a:r>
              <a:rPr lang="en-US" sz="2000" dirty="0"/>
              <a:t> </a:t>
            </a:r>
            <a:r>
              <a:rPr lang="en-US" sz="2000" dirty="0" smtClean="0"/>
              <a:t>(more on this later)</a:t>
            </a:r>
          </a:p>
          <a:p>
            <a:pPr lvl="3"/>
            <a:r>
              <a:rPr lang="en-US" sz="1800" dirty="0" smtClean="0"/>
              <a:t>Authenticates against emails and/or “</a:t>
            </a:r>
            <a:r>
              <a:rPr lang="en-US" sz="1800" dirty="0" err="1" smtClean="0"/>
              <a:t>ExternalDataReferences</a:t>
            </a:r>
            <a:r>
              <a:rPr lang="en-US" sz="1800" dirty="0" smtClean="0"/>
              <a:t>” – most things are possibilities.</a:t>
            </a:r>
          </a:p>
          <a:p>
            <a:pPr lvl="3"/>
            <a:r>
              <a:rPr lang="en-US" sz="1800" dirty="0" smtClean="0"/>
              <a:t>If no match after several attempts, they are skipped past that section</a:t>
            </a:r>
          </a:p>
          <a:p>
            <a:pPr lvl="4"/>
            <a:r>
              <a:rPr lang="en-US" sz="1800" dirty="0" smtClean="0"/>
              <a:t>E.g., could be told to contact project staff directly for payment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online?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9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7676"/>
            <a:ext cx="6347713" cy="1320800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45722"/>
            <a:ext cx="6347714" cy="46956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ways to enter survey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Anonymous link – anyone can click on it</a:t>
            </a:r>
          </a:p>
          <a:p>
            <a:pPr lvl="1"/>
            <a:r>
              <a:rPr lang="en-US" sz="2400" dirty="0" smtClean="0"/>
              <a:t>Individual link – specific to a person</a:t>
            </a:r>
          </a:p>
          <a:p>
            <a:pPr lvl="2"/>
            <a:r>
              <a:rPr lang="en-US" sz="2200" dirty="0" smtClean="0"/>
              <a:t>Easiest if you have people in a contact list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1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Quality of the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8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59" y="544945"/>
            <a:ext cx="8172732" cy="55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128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496292"/>
            <a:ext cx="6788728" cy="51169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hiller" panose="04020404031007020602" pitchFamily="82" charset="0"/>
              </a:rPr>
              <a:t>Chills: </a:t>
            </a:r>
            <a:r>
              <a:rPr lang="en-US" sz="2400" dirty="0" smtClean="0"/>
              <a:t>Careless and/or insufficient responding is an issue!</a:t>
            </a:r>
          </a:p>
          <a:p>
            <a:pPr lvl="1"/>
            <a:r>
              <a:rPr lang="en-US" sz="2200" dirty="0" smtClean="0"/>
              <a:t>Across a number of studies, about 10% of responses can be classified as such (Curran, 2016), with reasonably large variability between studies.</a:t>
            </a:r>
          </a:p>
          <a:p>
            <a:pPr lvl="2"/>
            <a:r>
              <a:rPr lang="en-US" sz="2000" dirty="0" smtClean="0"/>
              <a:t>May be a big issue or a little issue for your study, but it will probably be an issue ….</a:t>
            </a:r>
          </a:p>
          <a:p>
            <a:r>
              <a:rPr lang="en-US" sz="2400" dirty="0" smtClean="0">
                <a:latin typeface="Snap ITC" panose="04040A07060A02020202" pitchFamily="82" charset="0"/>
              </a:rPr>
              <a:t>Thrills: </a:t>
            </a:r>
            <a:r>
              <a:rPr lang="en-US" sz="2400" dirty="0" smtClean="0"/>
              <a:t>However, similar to in-person assessment (Oppenheimer et al., 2009)</a:t>
            </a:r>
          </a:p>
          <a:p>
            <a:pPr lvl="1"/>
            <a:r>
              <a:rPr lang="en-US" sz="2200" dirty="0" smtClean="0"/>
              <a:t>Caveat – Research not sufficient on smartphone &amp; text responses. </a:t>
            </a:r>
          </a:p>
        </p:txBody>
      </p:sp>
    </p:spTree>
    <p:extLst>
      <p:ext uri="{BB962C8B-B14F-4D97-AF65-F5344CB8AC3E}">
        <p14:creationId xmlns:p14="http://schemas.microsoft.com/office/powerpoint/2010/main" val="25531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145"/>
          </a:xfrm>
        </p:spPr>
        <p:txBody>
          <a:bodyPr/>
          <a:lstStyle/>
          <a:p>
            <a:r>
              <a:rPr lang="en-US" dirty="0" smtClean="0"/>
              <a:t>Data Quality – </a:t>
            </a:r>
            <a:r>
              <a:rPr lang="en-US" dirty="0" smtClean="0">
                <a:latin typeface="Snap ITC" panose="04040A07060A02020202" pitchFamily="82" charset="0"/>
              </a:rPr>
              <a:t>Thrills!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357746"/>
            <a:ext cx="7001166" cy="50338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do something about this!</a:t>
            </a:r>
          </a:p>
          <a:p>
            <a:pPr lvl="1"/>
            <a:r>
              <a:rPr lang="en-US" sz="2400" dirty="0" smtClean="0"/>
              <a:t>Use as a rule-out / eligibility factor</a:t>
            </a:r>
          </a:p>
          <a:p>
            <a:pPr lvl="1"/>
            <a:r>
              <a:rPr lang="en-US" sz="2400" dirty="0" smtClean="0"/>
              <a:t>During data cleaning after the fact</a:t>
            </a:r>
          </a:p>
          <a:p>
            <a:r>
              <a:rPr lang="en-US" sz="2800" dirty="0" smtClean="0"/>
              <a:t>Common ways to detect problems</a:t>
            </a:r>
          </a:p>
          <a:p>
            <a:pPr lvl="1"/>
            <a:r>
              <a:rPr lang="en-US" sz="2400" dirty="0" smtClean="0"/>
              <a:t>Response times</a:t>
            </a:r>
          </a:p>
          <a:p>
            <a:pPr lvl="1"/>
            <a:r>
              <a:rPr lang="en-US" sz="2400" dirty="0" smtClean="0"/>
              <a:t>Long strings of same answers (B-B-B-B-B)</a:t>
            </a:r>
          </a:p>
          <a:p>
            <a:pPr lvl="1"/>
            <a:r>
              <a:rPr lang="en-US" sz="2400" dirty="0" smtClean="0"/>
              <a:t>Inconsistency across very similar items asked twice (on MMPI and PAI)</a:t>
            </a:r>
          </a:p>
          <a:p>
            <a:pPr lvl="1"/>
            <a:r>
              <a:rPr lang="en-US" sz="2400" dirty="0" smtClean="0"/>
              <a:t>Instructional manipulation check (at the end of a long paragraph of instructions)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0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145"/>
          </a:xfrm>
        </p:spPr>
        <p:txBody>
          <a:bodyPr/>
          <a:lstStyle/>
          <a:p>
            <a:r>
              <a:rPr lang="en-US" dirty="0" smtClean="0"/>
              <a:t>Data Quality – </a:t>
            </a:r>
            <a:r>
              <a:rPr lang="en-US" dirty="0" smtClean="0">
                <a:latin typeface="Snap ITC" panose="04040A07060A02020202" pitchFamily="82" charset="0"/>
              </a:rPr>
              <a:t>Thrills!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7" y="1357746"/>
            <a:ext cx="7583057" cy="50338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Attentive Responding Scale </a:t>
            </a:r>
            <a:r>
              <a:rPr lang="en-US" sz="1400" dirty="0" smtClean="0"/>
              <a:t>(ARS-18; </a:t>
            </a:r>
            <a:r>
              <a:rPr lang="en-US" sz="1400" dirty="0" err="1" smtClean="0"/>
              <a:t>Maniaci</a:t>
            </a:r>
            <a:r>
              <a:rPr lang="en-US" sz="1400" dirty="0" smtClean="0"/>
              <a:t> &amp; Rogge, 2014)</a:t>
            </a:r>
          </a:p>
          <a:p>
            <a:pPr lvl="1"/>
            <a:r>
              <a:rPr lang="en-US" sz="2400" dirty="0" smtClean="0"/>
              <a:t>6 infrequency items</a:t>
            </a:r>
          </a:p>
          <a:p>
            <a:pPr lvl="1"/>
            <a:r>
              <a:rPr lang="en-US" sz="2400" dirty="0" smtClean="0"/>
              <a:t>6 pairs assessing consistency (12 items)</a:t>
            </a:r>
          </a:p>
          <a:p>
            <a:r>
              <a:rPr lang="en-US" sz="2600" dirty="0" smtClean="0"/>
              <a:t>Directed Questions Scale </a:t>
            </a:r>
            <a:r>
              <a:rPr lang="en-US" sz="1400" dirty="0" smtClean="0"/>
              <a:t>(7 questions; </a:t>
            </a:r>
            <a:r>
              <a:rPr lang="en-US" sz="1400" dirty="0" err="1"/>
              <a:t>Maniaci</a:t>
            </a:r>
            <a:r>
              <a:rPr lang="en-US" sz="1400" dirty="0"/>
              <a:t> &amp; Rogge, 2014</a:t>
            </a:r>
            <a:r>
              <a:rPr lang="en-US" sz="1400" dirty="0" smtClean="0"/>
              <a:t>)</a:t>
            </a:r>
          </a:p>
          <a:p>
            <a:pPr lvl="1"/>
            <a:r>
              <a:rPr lang="en-US" sz="2400" dirty="0" smtClean="0"/>
              <a:t>“To show that you are reading these instructions, please leave this question blank”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0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145"/>
          </a:xfrm>
        </p:spPr>
        <p:txBody>
          <a:bodyPr/>
          <a:lstStyle/>
          <a:p>
            <a:r>
              <a:rPr lang="en-US" dirty="0" smtClean="0"/>
              <a:t>Data Quality – </a:t>
            </a:r>
            <a:r>
              <a:rPr lang="en-US" dirty="0" smtClean="0">
                <a:latin typeface="Snap ITC" panose="04040A07060A02020202" pitchFamily="82" charset="0"/>
              </a:rPr>
              <a:t>Thrills!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7" y="1357746"/>
            <a:ext cx="7583057" cy="50338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Inattentive responses affect your results</a:t>
            </a:r>
          </a:p>
          <a:p>
            <a:pPr lvl="1"/>
            <a:r>
              <a:rPr lang="en-US" sz="2200" dirty="0" smtClean="0"/>
              <a:t>These participants were:</a:t>
            </a:r>
          </a:p>
          <a:p>
            <a:pPr lvl="2"/>
            <a:r>
              <a:rPr lang="en-US" sz="2000" dirty="0" smtClean="0"/>
              <a:t>Less likely to finish watching a short video</a:t>
            </a:r>
          </a:p>
          <a:p>
            <a:pPr lvl="2"/>
            <a:r>
              <a:rPr lang="en-US" sz="2000" dirty="0" smtClean="0"/>
              <a:t>Had scales with lower internal consistency</a:t>
            </a:r>
          </a:p>
          <a:p>
            <a:pPr lvl="1"/>
            <a:r>
              <a:rPr lang="en-US" sz="2200" dirty="0" smtClean="0"/>
              <a:t>Eliminating responses using just a single “directed question” increased power by 2-3%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46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145"/>
          </a:xfrm>
        </p:spPr>
        <p:txBody>
          <a:bodyPr/>
          <a:lstStyle/>
          <a:p>
            <a:r>
              <a:rPr lang="en-US" dirty="0" smtClean="0"/>
              <a:t>Data Quality – </a:t>
            </a:r>
            <a:r>
              <a:rPr lang="en-US" dirty="0" smtClean="0">
                <a:latin typeface="Snap ITC" panose="04040A07060A02020202" pitchFamily="82" charset="0"/>
              </a:rPr>
              <a:t>Thrills!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7" y="1357746"/>
            <a:ext cx="7583057" cy="50338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Important across sample sizes</a:t>
            </a:r>
          </a:p>
          <a:p>
            <a:pPr lvl="1"/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16" y="1845699"/>
            <a:ext cx="5430764" cy="4545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6333" y="6391564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Maniaci</a:t>
            </a:r>
            <a:r>
              <a:rPr lang="en-US" dirty="0" smtClean="0"/>
              <a:t> </a:t>
            </a:r>
            <a:r>
              <a:rPr lang="en-US" dirty="0"/>
              <a:t>&amp; Rogge, 2014)</a:t>
            </a:r>
          </a:p>
        </p:txBody>
      </p:sp>
    </p:spTree>
    <p:extLst>
      <p:ext uri="{BB962C8B-B14F-4D97-AF65-F5344CB8AC3E}">
        <p14:creationId xmlns:p14="http://schemas.microsoft.com/office/powerpoint/2010/main" val="227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145"/>
          </a:xfrm>
        </p:spPr>
        <p:txBody>
          <a:bodyPr/>
          <a:lstStyle/>
          <a:p>
            <a:r>
              <a:rPr lang="en-US" dirty="0" smtClean="0"/>
              <a:t>Data Quality – </a:t>
            </a:r>
            <a:r>
              <a:rPr lang="en-US" dirty="0" smtClean="0">
                <a:latin typeface="Snap ITC" panose="04040A07060A02020202" pitchFamily="82" charset="0"/>
              </a:rPr>
              <a:t>Thrills!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514764"/>
            <a:ext cx="6347714" cy="4526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more careless responding, the more important it is to screen for it!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1457"/>
          <a:stretch/>
        </p:blipFill>
        <p:spPr>
          <a:xfrm>
            <a:off x="742573" y="2447636"/>
            <a:ext cx="6663360" cy="3844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7787" y="6291970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Maniaci</a:t>
            </a:r>
            <a:r>
              <a:rPr lang="en-US" dirty="0" smtClean="0"/>
              <a:t> </a:t>
            </a:r>
            <a:r>
              <a:rPr lang="en-US" dirty="0"/>
              <a:t>&amp; Rogge, 2014)</a:t>
            </a:r>
          </a:p>
        </p:txBody>
      </p:sp>
    </p:spTree>
    <p:extLst>
      <p:ext uri="{BB962C8B-B14F-4D97-AF65-F5344CB8AC3E}">
        <p14:creationId xmlns:p14="http://schemas.microsoft.com/office/powerpoint/2010/main" val="29612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277091"/>
            <a:ext cx="6347714" cy="1320800"/>
          </a:xfrm>
        </p:spPr>
        <p:txBody>
          <a:bodyPr/>
          <a:lstStyle/>
          <a:p>
            <a:r>
              <a:rPr lang="en-US" dirty="0" smtClean="0"/>
              <a:t>What we’ve covered: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582" y="1380835"/>
            <a:ext cx="7635853" cy="5477165"/>
          </a:xfrm>
        </p:spPr>
        <p:txBody>
          <a:bodyPr>
            <a:normAutofit/>
          </a:bodyPr>
          <a:lstStyle/>
          <a:p>
            <a:r>
              <a:rPr lang="en-US" sz="2800" b="1" dirty="0"/>
              <a:t>Data Collection</a:t>
            </a:r>
          </a:p>
          <a:p>
            <a:pPr lvl="1"/>
            <a:r>
              <a:rPr lang="en-US" sz="2400" dirty="0" smtClean="0"/>
              <a:t>Why online?</a:t>
            </a:r>
          </a:p>
          <a:p>
            <a:pPr lvl="2"/>
            <a:r>
              <a:rPr lang="en-US" sz="2200" dirty="0" smtClean="0"/>
              <a:t>Access &amp; Representativeness</a:t>
            </a:r>
            <a:endParaRPr lang="en-US" sz="2200" dirty="0"/>
          </a:p>
          <a:p>
            <a:pPr lvl="1"/>
            <a:r>
              <a:rPr lang="en-US" sz="2400" dirty="0" smtClean="0"/>
              <a:t>Sampling &amp; Costs</a:t>
            </a:r>
          </a:p>
          <a:p>
            <a:pPr lvl="2"/>
            <a:r>
              <a:rPr lang="en-US" sz="2200" dirty="0" err="1" smtClean="0"/>
              <a:t>Mturk</a:t>
            </a:r>
            <a:r>
              <a:rPr lang="en-US" sz="2200" dirty="0"/>
              <a:t> </a:t>
            </a:r>
            <a:r>
              <a:rPr lang="en-US" sz="2200" dirty="0" smtClean="0"/>
              <a:t>&amp; </a:t>
            </a:r>
            <a:r>
              <a:rPr lang="en-US" sz="2200" dirty="0" err="1" smtClean="0"/>
              <a:t>Qualtrics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2400" dirty="0" smtClean="0"/>
              <a:t>Logistics</a:t>
            </a:r>
          </a:p>
          <a:p>
            <a:pPr lvl="2"/>
            <a:r>
              <a:rPr lang="en-US" sz="2200" dirty="0" smtClean="0"/>
              <a:t>Complex data collection &amp; Security</a:t>
            </a:r>
            <a:endParaRPr lang="en-US" sz="2200" dirty="0"/>
          </a:p>
          <a:p>
            <a:pPr lvl="1"/>
            <a:r>
              <a:rPr lang="en-US" sz="2400" dirty="0"/>
              <a:t>Data </a:t>
            </a:r>
            <a:r>
              <a:rPr lang="en-US" sz="2400" dirty="0" smtClean="0"/>
              <a:t>Quality</a:t>
            </a:r>
          </a:p>
          <a:p>
            <a:pPr lvl="2"/>
            <a:r>
              <a:rPr lang="en-US" sz="2200" dirty="0" smtClean="0"/>
              <a:t>Inattentive responding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750498"/>
            <a:ext cx="6472688" cy="800340"/>
          </a:xfrm>
        </p:spPr>
        <p:txBody>
          <a:bodyPr/>
          <a:lstStyle/>
          <a:p>
            <a:r>
              <a:rPr lang="en-US" dirty="0" smtClean="0">
                <a:latin typeface="Edmunds" panose="02000000000000000000" pitchFamily="2" charset="0"/>
              </a:rPr>
              <a:t>Access to Populations!</a:t>
            </a:r>
            <a:endParaRPr lang="en-US" dirty="0">
              <a:latin typeface="Edmunds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639019"/>
            <a:ext cx="6472688" cy="4891177"/>
          </a:xfrm>
        </p:spPr>
        <p:txBody>
          <a:bodyPr>
            <a:normAutofit/>
          </a:bodyPr>
          <a:lstStyle/>
          <a:p>
            <a:r>
              <a:rPr lang="en-US" sz="2600" dirty="0"/>
              <a:t>Stigmatized questions</a:t>
            </a:r>
          </a:p>
          <a:p>
            <a:pPr lvl="1"/>
            <a:r>
              <a:rPr lang="en-US" sz="2200" dirty="0"/>
              <a:t>Populations</a:t>
            </a:r>
          </a:p>
          <a:p>
            <a:pPr lvl="1"/>
            <a:r>
              <a:rPr lang="en-US" sz="2200" dirty="0"/>
              <a:t>Topics</a:t>
            </a:r>
          </a:p>
          <a:p>
            <a:pPr lvl="1"/>
            <a:r>
              <a:rPr lang="en-US" sz="2200" i="1" dirty="0"/>
              <a:t>Example</a:t>
            </a:r>
            <a:r>
              <a:rPr lang="en-US" sz="2200" dirty="0"/>
              <a:t>: Couples with severe domestic violence seeking help online</a:t>
            </a:r>
          </a:p>
          <a:p>
            <a:r>
              <a:rPr lang="en-US" sz="2400" dirty="0" smtClean="0"/>
              <a:t>Low base rate questions</a:t>
            </a:r>
          </a:p>
          <a:p>
            <a:pPr lvl="1"/>
            <a:r>
              <a:rPr lang="en-US" sz="2200" dirty="0" smtClean="0"/>
              <a:t>Disorders (medical or psychological)</a:t>
            </a:r>
          </a:p>
          <a:p>
            <a:pPr lvl="1"/>
            <a:r>
              <a:rPr lang="en-US" sz="2200" dirty="0" smtClean="0"/>
              <a:t>Events</a:t>
            </a:r>
          </a:p>
          <a:p>
            <a:pPr lvl="1"/>
            <a:r>
              <a:rPr lang="en-US" sz="2200" i="1" dirty="0" smtClean="0"/>
              <a:t>Example</a:t>
            </a:r>
            <a:r>
              <a:rPr lang="en-US" sz="2200" dirty="0" smtClean="0"/>
              <a:t>: Online intervention for post-partum GAD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3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nap ITC" panose="04040A07060A02020202" pitchFamily="82" charset="0"/>
              </a:rPr>
              <a:t>Thrills! </a:t>
            </a:r>
            <a:r>
              <a:rPr lang="en-US" dirty="0" smtClean="0"/>
              <a:t>&amp; </a:t>
            </a:r>
            <a:r>
              <a:rPr lang="en-US" sz="6600" b="1" dirty="0" smtClean="0">
                <a:latin typeface="Chiller" panose="04020404031007020602" pitchFamily="82" charset="0"/>
              </a:rPr>
              <a:t>Chills</a:t>
            </a:r>
            <a:r>
              <a:rPr lang="en-US" dirty="0" smtClean="0"/>
              <a:t> of Online Data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95" y="4361384"/>
            <a:ext cx="5826719" cy="1623780"/>
          </a:xfrm>
        </p:spPr>
        <p:txBody>
          <a:bodyPr>
            <a:normAutofit/>
          </a:bodyPr>
          <a:lstStyle/>
          <a:p>
            <a:r>
              <a:rPr lang="en-US" dirty="0" smtClean="0"/>
              <a:t>Brian D. Doss, Ph.D.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University of Miami</a:t>
            </a:r>
          </a:p>
          <a:p>
            <a:r>
              <a:rPr lang="en-US" dirty="0" smtClean="0"/>
              <a:t>bdoss@miami.edu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750498"/>
            <a:ext cx="6472688" cy="800340"/>
          </a:xfrm>
        </p:spPr>
        <p:txBody>
          <a:bodyPr/>
          <a:lstStyle/>
          <a:p>
            <a:r>
              <a:rPr lang="en-US" dirty="0" smtClean="0">
                <a:latin typeface="Edmunds" panose="02000000000000000000" pitchFamily="2" charset="0"/>
              </a:rPr>
              <a:t>Access to Populations!</a:t>
            </a:r>
            <a:endParaRPr lang="en-US" dirty="0">
              <a:latin typeface="Edmunds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639019"/>
            <a:ext cx="6472688" cy="4891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Geographic restrictions</a:t>
            </a:r>
          </a:p>
          <a:p>
            <a:pPr lvl="1"/>
            <a:r>
              <a:rPr lang="en-US" sz="2200" dirty="0" smtClean="0"/>
              <a:t>Overcome demographic characteristics in your area</a:t>
            </a:r>
          </a:p>
          <a:p>
            <a:pPr lvl="1"/>
            <a:r>
              <a:rPr lang="en-US" sz="2200" dirty="0" smtClean="0"/>
              <a:t>Cross-cultural research</a:t>
            </a:r>
          </a:p>
          <a:p>
            <a:pPr lvl="1"/>
            <a:r>
              <a:rPr lang="en-US" sz="2200" i="1" dirty="0" smtClean="0"/>
              <a:t>Example</a:t>
            </a:r>
            <a:r>
              <a:rPr lang="en-US" sz="2200" dirty="0" smtClean="0"/>
              <a:t>: Online intervention for post-partum GAD </a:t>
            </a:r>
            <a:r>
              <a:rPr lang="en-US" sz="2200" i="1" dirty="0" smtClean="0"/>
              <a:t>… in rural West Virginia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75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431322"/>
            <a:ext cx="6472688" cy="1119516"/>
          </a:xfrm>
        </p:spPr>
        <p:txBody>
          <a:bodyPr>
            <a:noAutofit/>
          </a:bodyPr>
          <a:lstStyle/>
          <a:p>
            <a:r>
              <a:rPr lang="en-US" dirty="0" smtClean="0"/>
              <a:t>Representativeness – </a:t>
            </a:r>
            <a:br>
              <a:rPr lang="en-US" dirty="0" smtClean="0"/>
            </a:br>
            <a:r>
              <a:rPr lang="en-US" dirty="0" smtClean="0">
                <a:latin typeface="Snap ITC" panose="04040A07060A02020202" pitchFamily="82" charset="0"/>
              </a:rPr>
              <a:t>Thrill! </a:t>
            </a:r>
            <a:r>
              <a:rPr lang="en-US" dirty="0" smtClean="0"/>
              <a:t>&amp; </a:t>
            </a:r>
            <a:r>
              <a:rPr lang="en-US" sz="4000" b="1" dirty="0" smtClean="0">
                <a:latin typeface="Chiller" panose="04020404031007020602" pitchFamily="82" charset="0"/>
              </a:rPr>
              <a:t>Chill</a:t>
            </a:r>
            <a:endParaRPr lang="en-US" sz="4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733909"/>
            <a:ext cx="6636590" cy="47962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Better than undergraduate samples</a:t>
            </a:r>
          </a:p>
          <a:p>
            <a:pPr lvl="1"/>
            <a:r>
              <a:rPr lang="en-US" sz="2000" dirty="0" smtClean="0"/>
              <a:t>A lot of what we know about relationships (especially from social psychology) is from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(female) college students.</a:t>
            </a:r>
          </a:p>
          <a:p>
            <a:r>
              <a:rPr lang="en-US" sz="2200" dirty="0" smtClean="0"/>
              <a:t>But how representative are they?</a:t>
            </a:r>
          </a:p>
          <a:p>
            <a:pPr lvl="1"/>
            <a:r>
              <a:rPr lang="en-US" sz="2000" dirty="0" smtClean="0"/>
              <a:t>Internet users in general</a:t>
            </a:r>
          </a:p>
        </p:txBody>
      </p:sp>
    </p:spTree>
    <p:extLst>
      <p:ext uri="{BB962C8B-B14F-4D97-AF65-F5344CB8AC3E}">
        <p14:creationId xmlns:p14="http://schemas.microsoft.com/office/powerpoint/2010/main" val="39181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6" y="301458"/>
            <a:ext cx="8662259" cy="636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1700" y="394601"/>
            <a:ext cx="145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nap ITC" panose="04040A07060A02020202" pitchFamily="82" charset="0"/>
              </a:rPr>
              <a:t>Thrill! </a:t>
            </a:r>
          </a:p>
        </p:txBody>
      </p:sp>
    </p:spTree>
    <p:extLst>
      <p:ext uri="{BB962C8B-B14F-4D97-AF65-F5344CB8AC3E}">
        <p14:creationId xmlns:p14="http://schemas.microsoft.com/office/powerpoint/2010/main" val="3312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8" y="262242"/>
            <a:ext cx="8748313" cy="6430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7929" y="412356"/>
            <a:ext cx="1547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nap ITC" panose="04040A07060A02020202" pitchFamily="82" charset="0"/>
              </a:rPr>
              <a:t>Thrill</a:t>
            </a:r>
            <a:r>
              <a:rPr lang="en-US" sz="2400" dirty="0" smtClean="0">
                <a:latin typeface="Snap ITC" panose="04040A07060A02020202" pitchFamily="82" charset="0"/>
              </a:rPr>
              <a:t>! </a:t>
            </a:r>
            <a:endParaRPr lang="en-US" sz="2400" dirty="0"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30615D053ED4B9ED210F68A41A366" ma:contentTypeVersion="2" ma:contentTypeDescription="Create a new document." ma:contentTypeScope="" ma:versionID="b8ace8be611fbceff7a252e041edfc9b">
  <xsd:schema xmlns:xsd="http://www.w3.org/2001/XMLSchema" xmlns:xs="http://www.w3.org/2001/XMLSchema" xmlns:p="http://schemas.microsoft.com/office/2006/metadata/properties" xmlns:ns1="http://schemas.microsoft.com/sharepoint/v3" xmlns:ns2="455f4d26-1728-4dd6-90f3-6c023bc470c4" targetNamespace="http://schemas.microsoft.com/office/2006/metadata/properties" ma:root="true" ma:fieldsID="f76fdfc6e61df5e8294d5b2e692c3fdc" ns1:_="" ns2:_="">
    <xsd:import namespace="http://schemas.microsoft.com/sharepoint/v3"/>
    <xsd:import namespace="455f4d26-1728-4dd6-90f3-6c023bc470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f4d26-1728-4dd6-90f3-6c023bc470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BD41EE-3E40-4D08-8916-9ABE89431D2B}"/>
</file>

<file path=customXml/itemProps2.xml><?xml version="1.0" encoding="utf-8"?>
<ds:datastoreItem xmlns:ds="http://schemas.openxmlformats.org/officeDocument/2006/customXml" ds:itemID="{2011B4E0-F4A8-4AE9-8935-00C66709CDAA}"/>
</file>

<file path=customXml/itemProps3.xml><?xml version="1.0" encoding="utf-8"?>
<ds:datastoreItem xmlns:ds="http://schemas.openxmlformats.org/officeDocument/2006/customXml" ds:itemID="{52373ADC-AEF0-496C-AA7C-E73EBB23EF8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1100</TotalTime>
  <Words>1716</Words>
  <Application>Microsoft Office PowerPoint</Application>
  <PresentationFormat>On-screen Show (4:3)</PresentationFormat>
  <Paragraphs>283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Chiller</vt:lpstr>
      <vt:lpstr>Edmunds</vt:lpstr>
      <vt:lpstr>Snap ITC</vt:lpstr>
      <vt:lpstr>Trebuchet MS</vt:lpstr>
      <vt:lpstr>Wingdings 3</vt:lpstr>
      <vt:lpstr>Facet</vt:lpstr>
      <vt:lpstr>Thrills! &amp; Chills of Online Data Collection</vt:lpstr>
      <vt:lpstr>Where we’re headed:</vt:lpstr>
      <vt:lpstr>Qualtrics</vt:lpstr>
      <vt:lpstr>Data Collection:</vt:lpstr>
      <vt:lpstr>Access to Populations!</vt:lpstr>
      <vt:lpstr>Access to Populations!</vt:lpstr>
      <vt:lpstr>Representativeness –  Thrill! &amp; Chill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Representativeness –  Thrill! &amp; Chill</vt:lpstr>
      <vt:lpstr>Representativeness – Thrill! </vt:lpstr>
      <vt:lpstr>Data Collection:</vt:lpstr>
      <vt:lpstr>Recruitment vs. Crowdsource</vt:lpstr>
      <vt:lpstr>Recruitment vs. Crowdsource</vt:lpstr>
      <vt:lpstr>Recruitment</vt:lpstr>
      <vt:lpstr>Recruitment - Facebook</vt:lpstr>
      <vt:lpstr>Recruitment</vt:lpstr>
      <vt:lpstr>Recruitment vs. Crowdsource</vt:lpstr>
      <vt:lpstr>Craigslist etc – the ultimate Chill</vt:lpstr>
      <vt:lpstr>Crowdsource: Mturk</vt:lpstr>
      <vt:lpstr>Crowdsource: Mturk Thrill! &amp; Chill</vt:lpstr>
      <vt:lpstr>Crowdsource: Mturk – Costs</vt:lpstr>
      <vt:lpstr>Crowdsource: Qualtrics Panels</vt:lpstr>
      <vt:lpstr>Crowdsource: Qualtrics Panels</vt:lpstr>
      <vt:lpstr>Crowdsource: Qualtrics Panels</vt:lpstr>
      <vt:lpstr>Data Collection:</vt:lpstr>
      <vt:lpstr>Logistics – Thrill! </vt:lpstr>
      <vt:lpstr>Logistics – Thrill! </vt:lpstr>
      <vt:lpstr>Logistics – Thrill! </vt:lpstr>
      <vt:lpstr>Logistics – Chills</vt:lpstr>
      <vt:lpstr>Logistics – Chills</vt:lpstr>
      <vt:lpstr>Qualtrics survey protections</vt:lpstr>
      <vt:lpstr>Qualtrics survey protections</vt:lpstr>
      <vt:lpstr>Qualtrics survey protections (in order of security):</vt:lpstr>
      <vt:lpstr>Qualtrics survey protections (in order of security):</vt:lpstr>
      <vt:lpstr>Qualtrics survey protections (in order of security):</vt:lpstr>
      <vt:lpstr>Qualtrics survey protections</vt:lpstr>
      <vt:lpstr>Data Collection:</vt:lpstr>
      <vt:lpstr>PowerPoint Presentation</vt:lpstr>
      <vt:lpstr>Data Quality</vt:lpstr>
      <vt:lpstr>Data Quality – Thrills!</vt:lpstr>
      <vt:lpstr>Data Quality – Thrills!</vt:lpstr>
      <vt:lpstr>Data Quality – Thrills!</vt:lpstr>
      <vt:lpstr>Data Quality – Thrills!</vt:lpstr>
      <vt:lpstr>Data Quality – Thrills!</vt:lpstr>
      <vt:lpstr>What we’ve covered:</vt:lpstr>
      <vt:lpstr>Thrills! &amp; Chills of Online Data Collection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Doss</dc:creator>
  <cp:lastModifiedBy>Brian Doss</cp:lastModifiedBy>
  <cp:revision>65</cp:revision>
  <dcterms:created xsi:type="dcterms:W3CDTF">2018-03-06T14:02:24Z</dcterms:created>
  <dcterms:modified xsi:type="dcterms:W3CDTF">2018-03-19T14:21:02Z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0x010100A8530615D053ED4B9ED210F68A41A366</vt:lpwstr>
  </property>
</Properties>
</file>